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5"/>
  </p:notesMasterIdLst>
  <p:sldIdLst>
    <p:sldId id="256" r:id="rId2"/>
    <p:sldId id="362" r:id="rId3"/>
    <p:sldId id="577" r:id="rId4"/>
    <p:sldId id="555" r:id="rId5"/>
    <p:sldId id="540" r:id="rId6"/>
    <p:sldId id="539" r:id="rId7"/>
    <p:sldId id="656" r:id="rId8"/>
    <p:sldId id="652" r:id="rId9"/>
    <p:sldId id="657" r:id="rId10"/>
    <p:sldId id="515" r:id="rId11"/>
    <p:sldId id="658" r:id="rId12"/>
    <p:sldId id="659" r:id="rId13"/>
    <p:sldId id="62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FFFF"/>
    <a:srgbClr val="FFEDB9"/>
    <a:srgbClr val="CFECCA"/>
    <a:srgbClr val="BFE6B8"/>
    <a:srgbClr val="006600"/>
    <a:srgbClr val="FF603B"/>
    <a:srgbClr val="FF5229"/>
    <a:srgbClr val="FF896D"/>
    <a:srgbClr val="2E7047"/>
    <a:srgbClr val="214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18" autoAdjust="0"/>
    <p:restoredTop sz="94676" autoAdjust="0"/>
  </p:normalViewPr>
  <p:slideViewPr>
    <p:cSldViewPr>
      <p:cViewPr varScale="1">
        <p:scale>
          <a:sx n="51" d="100"/>
          <a:sy n="51" d="100"/>
        </p:scale>
        <p:origin x="1200" y="4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198811-A731-4BA0-901E-773D873299CD}" type="datetimeFigureOut">
              <a:rPr lang="ru-RU" smtClean="0"/>
              <a:t>08.04.2020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38B569-EB4A-4734-A3DC-2CED7F90C4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561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0" y="1484784"/>
            <a:ext cx="9144000" cy="1470025"/>
          </a:xfrm>
        </p:spPr>
        <p:txBody>
          <a:bodyPr/>
          <a:lstStyle>
            <a:lvl1pPr>
              <a:defRPr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278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8247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28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2700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</p:sldLayoutIdLst>
  <p:txStyles>
    <p:titleStyle>
      <a:lvl1pPr algn="l" defTabSz="914400" rtl="0" eaLnBrk="1" latinLnBrk="0" hangingPunct="1">
        <a:spcBef>
          <a:spcPct val="0"/>
        </a:spcBef>
        <a:buNone/>
        <a:defRPr sz="4400" b="1" kern="1200" cap="none" spc="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Arial Black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4000" y="540000"/>
            <a:ext cx="3333750" cy="428625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6" name="Прямоугольник 5"/>
          <p:cNvSpPr/>
          <p:nvPr userDrawn="1"/>
        </p:nvSpPr>
        <p:spPr>
          <a:xfrm>
            <a:off x="-36000" y="900000"/>
            <a:ext cx="9216000" cy="864000"/>
          </a:xfrm>
          <a:prstGeom prst="rect">
            <a:avLst/>
          </a:prstGeom>
          <a:solidFill>
            <a:schemeClr val="accent3">
              <a:lumMod val="75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/>
          <p:cNvSpPr txBox="1"/>
          <p:nvPr/>
        </p:nvSpPr>
        <p:spPr>
          <a:xfrm>
            <a:off x="6932818" y="6401076"/>
            <a:ext cx="22111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600" dirty="0" smtClean="0"/>
              <a:t>Метапредмет – Знание</a:t>
            </a:r>
            <a:endParaRPr lang="ru-RU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5012253" y="19240"/>
            <a:ext cx="4133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Сенина Г.Н., Сенин В.Г., МБОУ «СОШ №4», г. Корсаков</a:t>
            </a:r>
            <a:endParaRPr lang="ru-RU" sz="1200" dirty="0">
              <a:solidFill>
                <a:schemeClr val="accent2">
                  <a:lumMod val="7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sp>
        <p:nvSpPr>
          <p:cNvPr id="16" name="TextBox 14"/>
          <p:cNvSpPr txBox="1"/>
          <p:nvPr/>
        </p:nvSpPr>
        <p:spPr>
          <a:xfrm>
            <a:off x="0" y="936000"/>
            <a:ext cx="8978264" cy="461665"/>
          </a:xfrm>
          <a:prstGeom prst="rect">
            <a:avLst/>
          </a:prstGeom>
          <a:solidFill>
            <a:srgbClr val="44A786">
              <a:alpha val="0"/>
            </a:srgb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effectLst>
                  <a:glow rad="101600">
                    <a:srgbClr val="FFFFFF"/>
                  </a:glow>
                </a:effectLst>
                <a:latin typeface="Arial Black" pitchFamily="34" charset="0"/>
              </a:rPr>
              <a:t>Простые и сложные проценты</a:t>
            </a:r>
            <a:endParaRPr lang="ru-RU" sz="2400" dirty="0">
              <a:solidFill>
                <a:schemeClr val="accent3">
                  <a:lumMod val="50000"/>
                </a:schemeClr>
              </a:solidFill>
              <a:effectLst>
                <a:glow rad="101600">
                  <a:srgbClr val="FFFFFF"/>
                </a:glow>
              </a:effectLst>
              <a:latin typeface="Arial Black" pitchFamily="34" charset="0"/>
            </a:endParaRPr>
          </a:p>
        </p:txBody>
      </p:sp>
      <p:sp>
        <p:nvSpPr>
          <p:cNvPr id="14" name="Заголовок 1"/>
          <p:cNvSpPr>
            <a:spLocks noGrp="1"/>
          </p:cNvSpPr>
          <p:nvPr>
            <p:ph type="ctrTitle"/>
          </p:nvPr>
        </p:nvSpPr>
        <p:spPr>
          <a:xfrm>
            <a:off x="23559" y="364018"/>
            <a:ext cx="9144000" cy="548760"/>
          </a:xfrm>
        </p:spPr>
        <p:txBody>
          <a:bodyPr>
            <a:normAutofit fontScale="90000"/>
          </a:bodyPr>
          <a:lstStyle/>
          <a:p>
            <a:r>
              <a:rPr lang="ru-RU" sz="1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  <a:effectLst/>
              </a:rPr>
              <a:t>АРИФМЕТИЧЕСКАЯ И ГЕОМЕТРИЧЕСКАЯ </a:t>
            </a:r>
            <a:br>
              <a:rPr lang="ru-RU" sz="1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  <a:effectLst/>
              </a:rPr>
            </a:br>
            <a:r>
              <a:rPr lang="ru-RU" sz="1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  <a:effectLst/>
              </a:rPr>
              <a:t>ПОСЛЕДОВАТЕЛЬНОСТИ</a:t>
            </a:r>
            <a:endParaRPr lang="ru-RU" sz="1800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81459" y="5112000"/>
            <a:ext cx="8784976" cy="83099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Домашнее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задание</a:t>
            </a:r>
          </a:p>
          <a:p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       У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: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 с.264-265– читать; ВИЗ(1); № 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</a:rPr>
              <a:t>6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84(а, б); 685(а); 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</a:rPr>
              <a:t>6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86(а).</a:t>
            </a:r>
          </a:p>
        </p:txBody>
      </p:sp>
    </p:spTree>
    <p:extLst>
      <p:ext uri="{BB962C8B-B14F-4D97-AF65-F5344CB8AC3E}">
        <p14:creationId xmlns:p14="http://schemas.microsoft.com/office/powerpoint/2010/main" val="141895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Проверяем себя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Проверка полученных результатов. Коррекция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000"/>
            <a:ext cx="9144000" cy="357530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9561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Проверяем себя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Проверка полученных результатов. Коррекция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000"/>
            <a:ext cx="9144000" cy="30906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494936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Проверяем себя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Проверка полученных результатов. Коррекция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000"/>
            <a:ext cx="9144000" cy="384048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20900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  <a:solidFill>
            <a:schemeClr val="accent2">
              <a:lumMod val="75000"/>
            </a:schemeClr>
          </a:solidFill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Проценты в жизни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Подведение итогов, рефлексия,  домашнее задание.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20688"/>
            <a:ext cx="903649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В средние века в Европе в связи с широким развитием торговли особо много внимания обращали на умение вычислять проценты.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Отдельные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конторы и предприятия для облегчения труда при вычислениях процентов разрабатывали свои особые таблицы, которые составляли коммерческий секрет фирмы.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Впервые опубликовал таблицы для расчета процентов в 1584 году Симон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Стевин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– инженер из города Брюгге (Нидерланды).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Долгое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время под процентами понимались исключительно прибыль и убыток на каждые 100 рублей. Они применялись только в торговых и денежных сделках. Затем область их применения расширилась, проценты встречаются в хозяйственных и финансовых расчетах, статистике, науке и технике. Нынче процент – это частный вид десятичных дробей, сотая доля целого (принимаемого за единицу).</a:t>
            </a:r>
            <a:endParaRPr lang="ru-RU" sz="2000" dirty="0"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3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181300" y="706848"/>
            <a:ext cx="4894755" cy="4522352"/>
            <a:chOff x="194037" y="2147263"/>
            <a:chExt cx="4894755" cy="4522352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94037" y="2420887"/>
              <a:ext cx="4894755" cy="42487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ru-RU" sz="2000" dirty="0" smtClean="0">
                  <a:solidFill>
                    <a:schemeClr val="accent3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знакомство с</a:t>
              </a:r>
              <a:r>
                <a:rPr lang="ru-RU" sz="2000" dirty="0">
                  <a:solidFill>
                    <a:schemeClr val="accent3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000" dirty="0" smtClean="0">
                  <a:solidFill>
                    <a:schemeClr val="accent3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понятием </a:t>
              </a:r>
              <a:r>
                <a:rPr lang="ru-RU" sz="2000" dirty="0">
                  <a:solidFill>
                    <a:schemeClr val="accent3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сложного процента; </a:t>
              </a:r>
              <a:endParaRPr lang="ru-RU" sz="2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ru-RU" sz="2000" dirty="0" smtClean="0">
                  <a:solidFill>
                    <a:schemeClr val="accent3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умение </a:t>
              </a:r>
              <a:r>
                <a:rPr lang="ru-RU" sz="2000" dirty="0">
                  <a:solidFill>
                    <a:schemeClr val="accent3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выполнять процентные расчёты</a:t>
              </a:r>
              <a:r>
                <a:rPr lang="ru-RU" sz="2000" dirty="0" smtClean="0">
                  <a:solidFill>
                    <a:schemeClr val="accent3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ru-RU" sz="2000" dirty="0" smtClean="0">
                  <a:solidFill>
                    <a:schemeClr val="accent3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применение </a:t>
              </a:r>
              <a:r>
                <a:rPr lang="ru-RU" sz="2000" dirty="0">
                  <a:solidFill>
                    <a:schemeClr val="accent3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 жизни процентных вычислений; </a:t>
              </a:r>
              <a:endParaRPr lang="ru-RU" sz="2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ru-RU" sz="2000" dirty="0" smtClean="0">
                  <a:solidFill>
                    <a:schemeClr val="accent3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связь </a:t>
              </a:r>
              <a:r>
                <a:rPr lang="ru-RU" sz="2000" dirty="0">
                  <a:solidFill>
                    <a:schemeClr val="accent3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изученных математических понятий (арифметическая и геометрическая </a:t>
              </a:r>
              <a:r>
                <a:rPr lang="ru-RU" sz="2000" dirty="0" smtClean="0">
                  <a:solidFill>
                    <a:schemeClr val="accent3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прогрессии) с </a:t>
              </a:r>
              <a:r>
                <a:rPr lang="ru-RU" sz="2000" dirty="0">
                  <a:solidFill>
                    <a:schemeClr val="accent3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практикой</a:t>
              </a:r>
              <a:r>
                <a:rPr lang="ru-RU" sz="2000" dirty="0" smtClean="0">
                  <a:solidFill>
                    <a:schemeClr val="accent3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ru-RU" sz="20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194038" y="2147263"/>
              <a:ext cx="4894754" cy="27362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Цель нашего урока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целеполагание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5617500"/>
            <a:ext cx="2190750" cy="9525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5097767" y="648000"/>
            <a:ext cx="404623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Процентные вычисления приходится выполнять в самых разных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жизненных ситуациях, и очень часто это денежные расчёты.</a:t>
            </a:r>
          </a:p>
        </p:txBody>
      </p:sp>
    </p:spTree>
    <p:extLst>
      <p:ext uri="{BB962C8B-B14F-4D97-AF65-F5344CB8AC3E}">
        <p14:creationId xmlns:p14="http://schemas.microsoft.com/office/powerpoint/2010/main" val="221377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Что сделано дома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prstClr val="black"/>
                </a:solidFill>
              </a:rPr>
              <a:t>Вхождение в тему урока и создание условий для осознанного восприятия нового материала.</a:t>
            </a:r>
            <a:endParaRPr lang="ru-RU" sz="1600" dirty="0">
              <a:solidFill>
                <a:srgbClr val="1F497D">
                  <a:lumMod val="75000"/>
                </a:srgbClr>
              </a:solidFill>
            </a:endParaRPr>
          </a:p>
        </p:txBody>
      </p:sp>
      <p:grpSp>
        <p:nvGrpSpPr>
          <p:cNvPr id="35" name="Группа 34"/>
          <p:cNvGrpSpPr/>
          <p:nvPr/>
        </p:nvGrpSpPr>
        <p:grpSpPr>
          <a:xfrm>
            <a:off x="58778" y="583513"/>
            <a:ext cx="2652896" cy="360000"/>
            <a:chOff x="108000" y="612000"/>
            <a:chExt cx="2652896" cy="360000"/>
          </a:xfrm>
        </p:grpSpPr>
        <p:sp>
          <p:nvSpPr>
            <p:cNvPr id="39" name="Прямоугольник 38"/>
            <p:cNvSpPr/>
            <p:nvPr/>
          </p:nvSpPr>
          <p:spPr>
            <a:xfrm>
              <a:off x="108000" y="612000"/>
              <a:ext cx="1428964" cy="360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000" b="1" dirty="0" smtClean="0">
                  <a:solidFill>
                    <a:prstClr val="white"/>
                  </a:solidFill>
                </a:rPr>
                <a:t>УЧЕБНИК</a:t>
              </a:r>
              <a:endParaRPr lang="ru-RU" sz="2000" b="1" dirty="0">
                <a:solidFill>
                  <a:prstClr val="white"/>
                </a:solidFill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1573922" y="612000"/>
              <a:ext cx="1186974" cy="360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prstClr val="white"/>
                  </a:solidFill>
                </a:rPr>
                <a:t>№ 670</a:t>
              </a:r>
              <a:endParaRPr lang="ru-RU" sz="20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42" name="Скругленный прямоугольник 41"/>
          <p:cNvSpPr/>
          <p:nvPr/>
        </p:nvSpPr>
        <p:spPr>
          <a:xfrm>
            <a:off x="2794778" y="583513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514665" y="583513"/>
            <a:ext cx="5402547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prstClr val="black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422 письма;</a:t>
            </a:r>
            <a:endParaRPr lang="ru-RU" sz="2400" i="1" dirty="0">
              <a:solidFill>
                <a:prstClr val="black"/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136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2497495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24974950" cy="46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2497495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2497495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Математическая разминка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prstClr val="black"/>
                </a:solidFill>
              </a:rPr>
              <a:t>Вхождение в тему урока и создание условий для осознанного восприятия нового материала.</a:t>
            </a:r>
            <a:endParaRPr lang="ru-RU" sz="16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764704"/>
            <a:ext cx="9144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Представьте данные десятичные дроби в процентах: 1; 0,5; 0,763; 1,7; 256.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Представьте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проценты десятичными дробями: 2%; 12%; 12,5%; 0,1%; 200%.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Найдите % от числа: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0,1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% от числа 1200?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15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% от числа 2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?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Найдите число по его проценту: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Сколько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центнеров весит мешок сахарного песка, если 13% составляет 6,5 кг.?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Сколько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процентов от 10 составляет 9? </a:t>
            </a:r>
          </a:p>
        </p:txBody>
      </p:sp>
    </p:spTree>
    <p:extLst>
      <p:ext uri="{BB962C8B-B14F-4D97-AF65-F5344CB8AC3E}">
        <p14:creationId xmlns:p14="http://schemas.microsoft.com/office/powerpoint/2010/main" val="125156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Простые и сложные проценты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Организация и самоорганизация учащихся. Организация обратной связи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79512" y="540000"/>
            <a:ext cx="5499763" cy="667735"/>
            <a:chOff x="251520" y="602414"/>
            <a:chExt cx="4696751" cy="667735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1224000" y="648000"/>
              <a:ext cx="1386471" cy="43204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Стр. 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2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64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648000"/>
              <a:ext cx="864096" cy="622149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21" name="Прямоугольник 20"/>
            <p:cNvSpPr/>
            <p:nvPr/>
          </p:nvSpPr>
          <p:spPr>
            <a:xfrm>
              <a:off x="2566187" y="602414"/>
              <a:ext cx="23820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solidFill>
                    <a:schemeClr val="accent4">
                      <a:lumMod val="50000"/>
                    </a:schemeClr>
                  </a:solidFill>
                </a:rPr>
                <a:t>Работа с учебником</a:t>
              </a:r>
              <a:endParaRPr lang="ru-RU" sz="24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159498" y="1556792"/>
            <a:ext cx="8856984" cy="163121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                   Пешеход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перешёл проезжую часть в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неположенном месте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и должен уплатить штраф в 300 р. до 5 марта. За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каждый просроченный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день начисляется дополнительно 2% от суммы штрафа.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Сколько придётся заплатить пешеходу, если он просрочит уплату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штрафа на 10 дней?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1520" y="1264404"/>
            <a:ext cx="1244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Mistral" pitchFamily="66" charset="0"/>
              </a:rPr>
              <a:t>Пример:</a:t>
            </a:r>
            <a:endParaRPr lang="ru-RU" sz="3200" b="1" i="1" dirty="0">
              <a:solidFill>
                <a:srgbClr val="C00000"/>
              </a:solidFill>
              <a:latin typeface="Mistral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9498" y="3244334"/>
            <a:ext cx="3681264" cy="40011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2% от 300 р. составляют 6 р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27984" y="3444389"/>
            <a:ext cx="2803973" cy="40011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300 + 6 • 10 = 360 (р.).</a:t>
            </a:r>
          </a:p>
        </p:txBody>
      </p:sp>
      <p:sp>
        <p:nvSpPr>
          <p:cNvPr id="22" name="Стрелка вправо 21"/>
          <p:cNvSpPr/>
          <p:nvPr/>
        </p:nvSpPr>
        <p:spPr>
          <a:xfrm>
            <a:off x="4056911" y="3448696"/>
            <a:ext cx="216024" cy="408725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582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  <a:solidFill>
            <a:schemeClr val="accent5">
              <a:lumMod val="75000"/>
            </a:schemeClr>
          </a:solidFill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Отрабатываем алгоритм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000"/>
            <a:ext cx="9144000" cy="470001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413242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  <a:solidFill>
            <a:schemeClr val="accent5">
              <a:lumMod val="75000"/>
            </a:schemeClr>
          </a:solidFill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Отрабатываем алгоритм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000"/>
            <a:ext cx="9144000" cy="544982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632532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  <a:solidFill>
            <a:schemeClr val="accent5">
              <a:lumMod val="75000"/>
            </a:schemeClr>
          </a:solidFill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Действуем по определению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570642" y="1620000"/>
            <a:ext cx="427313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?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5536" y="1620000"/>
            <a:ext cx="8020569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prstClr val="black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в) 0,003; 0,001; 0,005;  0,0002;      г) 1,06;  1,27;  1,4;  1,1.</a:t>
            </a:r>
            <a:endParaRPr lang="ru-RU" sz="2000" i="1" dirty="0">
              <a:solidFill>
                <a:prstClr val="black"/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8570642" y="4346524"/>
            <a:ext cx="427313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?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05231" y="4331989"/>
            <a:ext cx="4892281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prstClr val="black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0,35а;  0,2а;  0,98а;  0,992а.</a:t>
            </a:r>
            <a:endParaRPr lang="ru-RU" sz="2000" i="1" dirty="0">
              <a:solidFill>
                <a:prstClr val="black"/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000"/>
            <a:ext cx="9144000" cy="9692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78608"/>
            <a:ext cx="9144000" cy="17007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16345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68000"/>
            <a:ext cx="9144000" cy="14538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000"/>
            <a:ext cx="9144000" cy="172821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  <a:solidFill>
            <a:schemeClr val="accent5">
              <a:lumMod val="75000"/>
            </a:schemeClr>
          </a:solidFill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Применяем алгебру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586599" y="2420888"/>
            <a:ext cx="427313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?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84168" y="2420888"/>
            <a:ext cx="2347894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prstClr val="black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Через 13 месяцев.</a:t>
            </a:r>
            <a:endParaRPr lang="ru-RU" sz="2000" i="1" dirty="0">
              <a:solidFill>
                <a:prstClr val="black"/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8586598" y="4732099"/>
            <a:ext cx="427313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?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21187" y="4717564"/>
            <a:ext cx="4892281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prstClr val="black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Через 8 лет; 129600 р.</a:t>
            </a:r>
            <a:endParaRPr lang="ru-RU" sz="2000" i="1" dirty="0">
              <a:solidFill>
                <a:prstClr val="black"/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1801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10537</TotalTime>
  <Words>505</Words>
  <Application>Microsoft Office PowerPoint</Application>
  <PresentationFormat>Экран (4:3)</PresentationFormat>
  <Paragraphs>67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</vt:lpstr>
      <vt:lpstr>Arial Black</vt:lpstr>
      <vt:lpstr>Calibri</vt:lpstr>
      <vt:lpstr>Cambria Math</vt:lpstr>
      <vt:lpstr>Mistral</vt:lpstr>
      <vt:lpstr>Tahoma</vt:lpstr>
      <vt:lpstr>Times New Roman</vt:lpstr>
      <vt:lpstr>Тема Office</vt:lpstr>
      <vt:lpstr>АРИФМЕТИЧЕСКАЯ И ГЕОМЕТРИЧЕСКАЯ  ПОСЛЕДОВАТЕЛЬНОСТИ</vt:lpstr>
      <vt:lpstr>Цель нашего урока</vt:lpstr>
      <vt:lpstr>Что сделано дома</vt:lpstr>
      <vt:lpstr>Математическая разминка</vt:lpstr>
      <vt:lpstr>Простые и сложные проценты</vt:lpstr>
      <vt:lpstr>Отрабатываем алгоритм</vt:lpstr>
      <vt:lpstr>Отрабатываем алгоритм</vt:lpstr>
      <vt:lpstr>Действуем по определению</vt:lpstr>
      <vt:lpstr>Применяем алгебру</vt:lpstr>
      <vt:lpstr>Проверяем себя</vt:lpstr>
      <vt:lpstr>Проверяем себя</vt:lpstr>
      <vt:lpstr>Проверяем себя</vt:lpstr>
      <vt:lpstr>Проценты в жизни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Пользователь Windows</cp:lastModifiedBy>
  <cp:revision>1667</cp:revision>
  <dcterms:created xsi:type="dcterms:W3CDTF">2015-06-18T09:54:57Z</dcterms:created>
  <dcterms:modified xsi:type="dcterms:W3CDTF">2020-04-07T22:56:08Z</dcterms:modified>
</cp:coreProperties>
</file>